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05" r:id="rId13"/>
    <p:sldId id="306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262" r:id="rId24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22394B-D8D3-48DC-9EB3-A53F890C9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7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87875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AA2C19-672F-4829-B4CF-C5384F67D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286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CC39B-66E5-4D70-9535-FA75DEA01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1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B70BA793-1EB4-4F22-92A7-2DA8FB3949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DD7C8E45-2301-4D00-8D65-23DD2261CC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13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89E03DAB-7026-47E8-979B-CF73C5FC7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244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1F1F28A7-70DC-41AE-8D10-25AF6D5899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42E04D36-46AB-4400-9012-A636904295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35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5FE55C0F-9A03-49AD-AB37-B10FCEB160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4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A9ADFCC8-CAE4-4114-9C5B-6BE774C0F2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70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258F48FF-DFCF-4D0B-919E-797733153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87B1CA61-98F9-4F82-99AA-57D48F0576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3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0D8EF8F9-73F3-410C-BCCA-21651FF82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1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B9683786-6238-4D39-AFF0-DF4877D2EC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6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D52B53F3-0D48-4270-B43B-402D7FEDAC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9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10 </a:t>
            </a:r>
            <a:r>
              <a:rPr lang="en-US" dirty="0"/>
              <a:t>- </a:t>
            </a:r>
            <a:fld id="{4F6737C7-BA09-4414-8361-32DAB4BB9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10</a:t>
            </a:r>
            <a:br>
              <a:rPr lang="en-US" dirty="0" smtClean="0"/>
            </a:br>
            <a:r>
              <a:rPr lang="en-US" dirty="0" smtClean="0"/>
              <a:t>Methods of Proof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6F9B0757-910F-484F-877A-DB4637DDD998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Rule of Inference: modus ponens   </a:t>
            </a:r>
            <a:endParaRPr lang="en-US" sz="4000" smtClean="0"/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i="1" dirty="0" smtClean="0">
                <a:solidFill>
                  <a:schemeClr val="tx2"/>
                </a:solidFill>
              </a:rPr>
              <a:t>modus ponens</a:t>
            </a:r>
            <a:r>
              <a:rPr lang="en-GB" dirty="0" smtClean="0"/>
              <a:t> – the method of asserting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 smtClean="0"/>
              <a:t>					p</a:t>
            </a: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dirty="0" smtClean="0"/>
              <a:t>				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</a:t>
            </a:r>
            <a:r>
              <a:rPr lang="en-GB" dirty="0" smtClean="0">
                <a:sym typeface="Symbol" pitchFamily="18" charset="2"/>
              </a:rPr>
              <a:t/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			  </a:t>
            </a:r>
            <a:r>
              <a:rPr lang="en-GB" dirty="0" smtClean="0"/>
              <a:t>q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Example:  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p: It is snowing today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q: If it is snowing, there is no school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q: There is no school today 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Supported by the tautology (p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dirty="0" smtClean="0"/>
              <a:t> (p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q))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</a:t>
            </a:r>
            <a:endParaRPr lang="en-US" dirty="0" smtClean="0"/>
          </a:p>
        </p:txBody>
      </p:sp>
      <p:sp>
        <p:nvSpPr>
          <p:cNvPr id="12295" name="Line 4"/>
          <p:cNvSpPr>
            <a:spLocks noChangeShapeType="1"/>
          </p:cNvSpPr>
          <p:nvPr/>
        </p:nvSpPr>
        <p:spPr bwMode="auto">
          <a:xfrm flipH="1">
            <a:off x="3595688" y="3159125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73A08690-D10D-45F0-A124-13A8D787D55D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305800" cy="762000"/>
          </a:xfrm>
        </p:spPr>
        <p:txBody>
          <a:bodyPr/>
          <a:lstStyle/>
          <a:p>
            <a:pPr eaLnBrk="1" hangingPunct="1"/>
            <a:r>
              <a:rPr lang="en-GB" sz="3800" smtClean="0"/>
              <a:t>Show modus ponens = Rule of Inference</a:t>
            </a:r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7772400" cy="4191000"/>
        </p:xfrm>
        <a:graphic>
          <a:graphicData uri="http://schemas.openxmlformats.org/drawingml/2006/table">
            <a:tbl>
              <a:tblPr/>
              <a:tblGrid>
                <a:gridCol w="627063"/>
                <a:gridCol w="627062"/>
                <a:gridCol w="1500188"/>
                <a:gridCol w="2052637"/>
                <a:gridCol w="2965450"/>
              </a:tblGrid>
              <a:tr h="838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q))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61762F60-5EB8-4CD8-BCE4-316DD5BC4037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Arguments</a:t>
            </a: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An argument is a sequence of statements</a:t>
            </a:r>
          </a:p>
          <a:p>
            <a:pPr lvl="1" eaLnBrk="1" hangingPunct="1"/>
            <a:r>
              <a:rPr lang="en-US" smtClean="0"/>
              <a:t>All statement except the last are premises</a:t>
            </a:r>
          </a:p>
          <a:p>
            <a:pPr lvl="1" eaLnBrk="1" hangingPunct="1"/>
            <a:r>
              <a:rPr lang="en-US" smtClean="0"/>
              <a:t>The final statement is the conclusion</a:t>
            </a:r>
          </a:p>
          <a:p>
            <a:pPr lvl="1" eaLnBrk="1" hangingPunct="1"/>
            <a:r>
              <a:rPr lang="en-US" smtClean="0"/>
              <a:t>Normally place the symbol </a:t>
            </a:r>
            <a:r>
              <a:rPr lang="en-GB" smtClean="0">
                <a:sym typeface="Symbol" pitchFamily="18" charset="2"/>
              </a:rPr>
              <a:t> in front of the conclusion</a:t>
            </a:r>
          </a:p>
          <a:p>
            <a:pPr eaLnBrk="1" hangingPunct="1"/>
            <a:r>
              <a:rPr lang="en-US" smtClean="0"/>
              <a:t>To say that an argument is valid means only that its form is valid</a:t>
            </a:r>
          </a:p>
          <a:p>
            <a:pPr lvl="1" eaLnBrk="1" hangingPunct="1"/>
            <a:r>
              <a:rPr lang="en-US" smtClean="0"/>
              <a:t>If the premises are all true the conclusion is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8D0F23EB-E32A-4D2A-909C-7033B7BCD102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Arguments (cont)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It is possible for a valid argument to lead to a false conclusion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It is possible for an invalid argument to lead to a true conclusion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Carefully distinguish between validity of the argument and truth of the conclusion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valid argument is one whose </a:t>
            </a:r>
            <a:r>
              <a:rPr lang="en-US" i="1" smtClean="0">
                <a:solidFill>
                  <a:schemeClr val="tx2"/>
                </a:solidFill>
              </a:rPr>
              <a:t>form</a:t>
            </a:r>
            <a:r>
              <a:rPr lang="en-US" smtClean="0"/>
              <a:t>, when supplied with true premises </a:t>
            </a:r>
            <a:r>
              <a:rPr lang="en-US" i="1" smtClean="0">
                <a:solidFill>
                  <a:schemeClr val="tx2"/>
                </a:solidFill>
              </a:rPr>
              <a:t>cannot</a:t>
            </a:r>
            <a:r>
              <a:rPr lang="en-US" smtClean="0"/>
              <a:t> have a false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AF304288-93EF-47DB-8019-75F6B0613189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09588"/>
            <a:ext cx="8610600" cy="741362"/>
          </a:xfrm>
        </p:spPr>
        <p:txBody>
          <a:bodyPr/>
          <a:lstStyle/>
          <a:p>
            <a:pPr eaLnBrk="1" hangingPunct="1"/>
            <a:r>
              <a:rPr lang="en-GB" sz="3600" smtClean="0"/>
              <a:t>Invalid Conclusions from Invalid Premises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1325"/>
            <a:ext cx="9144000" cy="5146675"/>
          </a:xfrm>
        </p:spPr>
        <p:txBody>
          <a:bodyPr/>
          <a:lstStyle/>
          <a:p>
            <a:pPr eaLnBrk="1" hangingPunct="1"/>
            <a:r>
              <a:rPr lang="en-GB" smtClean="0"/>
              <a:t>Just because the format of the argument is valid does not mean that the conclusion is true.  A premise may be false.  For example: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	</a:t>
            </a:r>
            <a:r>
              <a:rPr lang="en-US" sz="2600" smtClean="0">
                <a:latin typeface="Arial" charset="0"/>
                <a:cs typeface="Arial" charset="0"/>
              </a:rPr>
              <a:t>Star Trek is real</a:t>
            </a:r>
            <a:r>
              <a:rPr lang="en-GB" sz="2600" u="sng" smtClean="0">
                <a:latin typeface="Arial" charset="0"/>
                <a:cs typeface="Arial" charset="0"/>
              </a:rPr>
              <a:t/>
            </a:r>
            <a:br>
              <a:rPr lang="en-GB" sz="2600" u="sng" smtClean="0">
                <a:latin typeface="Arial" charset="0"/>
                <a:cs typeface="Arial" charset="0"/>
              </a:rPr>
            </a:br>
            <a:r>
              <a:rPr lang="en-GB" sz="2600" smtClean="0">
                <a:latin typeface="Arial" charset="0"/>
                <a:cs typeface="Arial" charset="0"/>
              </a:rPr>
              <a:t>    	</a:t>
            </a:r>
            <a:r>
              <a:rPr lang="en-GB" sz="2600" u="sng" smtClean="0">
                <a:latin typeface="Arial" charset="0"/>
                <a:cs typeface="Arial" charset="0"/>
              </a:rPr>
              <a:t>If Star Trek is real we can travel faster than light</a:t>
            </a:r>
            <a:r>
              <a:rPr lang="en-GB" sz="2600" smtClean="0">
                <a:latin typeface="Arial" charset="0"/>
                <a:cs typeface="Arial" charset="0"/>
                <a:sym typeface="Symbol" pitchFamily="18" charset="2"/>
              </a:rPr>
              <a:t/>
            </a:r>
            <a:br>
              <a:rPr lang="en-GB" sz="2600" smtClean="0">
                <a:latin typeface="Arial" charset="0"/>
                <a:cs typeface="Arial" charset="0"/>
                <a:sym typeface="Symbol" pitchFamily="18" charset="2"/>
              </a:rPr>
            </a:br>
            <a:r>
              <a:rPr lang="en-GB" sz="2600" smtClean="0">
                <a:latin typeface="Arial" charset="0"/>
                <a:cs typeface="Arial" charset="0"/>
                <a:sym typeface="Symbol" pitchFamily="18" charset="2"/>
              </a:rPr>
              <a:t>	  </a:t>
            </a:r>
            <a:r>
              <a:rPr lang="en-GB" sz="2600" smtClean="0">
                <a:latin typeface="Arial" charset="0"/>
                <a:cs typeface="Arial" charset="0"/>
              </a:rPr>
              <a:t>We can travel faster than light</a:t>
            </a:r>
          </a:p>
          <a:p>
            <a:pPr eaLnBrk="1" hangingPunct="1"/>
            <a:r>
              <a:rPr lang="en-GB" smtClean="0"/>
              <a:t>Argument is valid since it is in </a:t>
            </a:r>
            <a:r>
              <a:rPr lang="en-GB" smtClean="0">
                <a:solidFill>
                  <a:schemeClr val="tx2"/>
                </a:solidFill>
              </a:rPr>
              <a:t>modus ponens</a:t>
            </a:r>
            <a:r>
              <a:rPr lang="en-GB" smtClean="0"/>
              <a:t> form</a:t>
            </a:r>
            <a:endParaRPr lang="en-GB" sz="2800" smtClean="0"/>
          </a:p>
          <a:p>
            <a:pPr eaLnBrk="1" hangingPunct="1"/>
            <a:r>
              <a:rPr lang="en-GB" smtClean="0"/>
              <a:t>Conclusion is false because a premise is false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56ECD4BC-0F1A-4229-AD52-A8B5DF1EF7FB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357188"/>
            <a:ext cx="8531225" cy="817562"/>
          </a:xfrm>
        </p:spPr>
        <p:txBody>
          <a:bodyPr/>
          <a:lstStyle/>
          <a:p>
            <a:pPr eaLnBrk="1" hangingPunct="1"/>
            <a:r>
              <a:rPr lang="en-GB" sz="3600" smtClean="0"/>
              <a:t>Invalid Conclusion from Wrong Form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16038"/>
            <a:ext cx="9144000" cy="4878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Sometimes, an argument that looks like modus ponens is actually not in the correct form.  For example:</a:t>
            </a:r>
            <a:endParaRPr lang="en-US" sz="240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	</a:t>
            </a:r>
            <a:r>
              <a:rPr lang="en-GB" sz="2600" smtClean="0">
                <a:latin typeface="Arial" charset="0"/>
                <a:cs typeface="Arial" charset="0"/>
              </a:rPr>
              <a:t>If I am watching Star Trek, then I am happy</a:t>
            </a:r>
            <a:r>
              <a:rPr lang="en-GB" sz="2600" u="sng" smtClean="0">
                <a:latin typeface="Arial" charset="0"/>
                <a:cs typeface="Arial" charset="0"/>
              </a:rPr>
              <a:t/>
            </a:r>
            <a:br>
              <a:rPr lang="en-GB" sz="2600" u="sng" smtClean="0">
                <a:latin typeface="Arial" charset="0"/>
                <a:cs typeface="Arial" charset="0"/>
              </a:rPr>
            </a:br>
            <a:r>
              <a:rPr lang="en-GB" sz="2600" u="sng" smtClean="0">
                <a:latin typeface="Arial" charset="0"/>
                <a:cs typeface="Arial" charset="0"/>
              </a:rPr>
              <a:t>I am happy</a:t>
            </a:r>
            <a:r>
              <a:rPr lang="en-GB" sz="2600" smtClean="0">
                <a:latin typeface="Arial" charset="0"/>
                <a:cs typeface="Arial" charset="0"/>
                <a:sym typeface="Symbol" pitchFamily="18" charset="2"/>
              </a:rPr>
              <a:t/>
            </a:r>
            <a:br>
              <a:rPr lang="en-GB" sz="2600" smtClean="0">
                <a:latin typeface="Arial" charset="0"/>
                <a:cs typeface="Arial" charset="0"/>
                <a:sym typeface="Symbol" pitchFamily="18" charset="2"/>
              </a:rPr>
            </a:br>
            <a:r>
              <a:rPr lang="en-GB" sz="2600" smtClean="0">
                <a:latin typeface="Arial" charset="0"/>
                <a:cs typeface="Arial" charset="0"/>
                <a:sym typeface="Symbol" pitchFamily="18" charset="2"/>
              </a:rPr>
              <a:t>  I am watching Star Trek</a:t>
            </a:r>
            <a:r>
              <a:rPr lang="en-GB" sz="2000" smtClean="0">
                <a:sym typeface="Symbol" pitchFamily="18" charset="2"/>
              </a:rPr>
              <a:t> </a:t>
            </a:r>
            <a:endParaRPr lang="en-GB" sz="16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Argument is </a:t>
            </a:r>
            <a:r>
              <a:rPr lang="en-GB" sz="2800" smtClean="0">
                <a:solidFill>
                  <a:schemeClr val="tx2"/>
                </a:solidFill>
              </a:rPr>
              <a:t>not valid</a:t>
            </a:r>
            <a:r>
              <a:rPr lang="en-GB" sz="2800" smtClean="0"/>
              <a:t> since its form is:</a:t>
            </a:r>
            <a:endParaRPr lang="en-GB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			p </a:t>
            </a:r>
            <a:r>
              <a:rPr lang="en-GB" sz="2800" smtClean="0">
                <a:sym typeface="Symbol" pitchFamily="18" charset="2"/>
              </a:rPr>
              <a:t></a:t>
            </a:r>
            <a:r>
              <a:rPr lang="en-GB" sz="2800" smtClean="0"/>
              <a:t> q</a:t>
            </a:r>
            <a:r>
              <a:rPr lang="en-GB" sz="2800" u="sng" smtClean="0"/>
              <a:t/>
            </a:r>
            <a:br>
              <a:rPr lang="en-GB" sz="2800" u="sng" smtClean="0"/>
            </a:br>
            <a:r>
              <a:rPr lang="en-GB" sz="2800" smtClean="0"/>
              <a:t>				</a:t>
            </a:r>
            <a:r>
              <a:rPr lang="en-GB" sz="2800" u="sng" smtClean="0"/>
              <a:t>q	</a:t>
            </a:r>
            <a:r>
              <a:rPr lang="en-GB" sz="2800" smtClean="0">
                <a:sym typeface="Symbol" pitchFamily="18" charset="2"/>
              </a:rPr>
              <a:t/>
            </a:r>
            <a:br>
              <a:rPr lang="en-GB" sz="2800" smtClean="0">
                <a:sym typeface="Symbol" pitchFamily="18" charset="2"/>
              </a:rPr>
            </a:br>
            <a:r>
              <a:rPr lang="en-GB" sz="2800" smtClean="0">
                <a:sym typeface="Symbol" pitchFamily="18" charset="2"/>
              </a:rPr>
              <a:t>			    	</a:t>
            </a:r>
            <a:r>
              <a:rPr lang="en-GB" sz="2800" smtClean="0"/>
              <a:t>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</a:t>
            </a:r>
            <a:r>
              <a:rPr lang="en-GB" sz="2800" smtClean="0"/>
              <a:t>Which is </a:t>
            </a:r>
            <a:r>
              <a:rPr lang="en-GB" sz="2800" smtClean="0">
                <a:solidFill>
                  <a:schemeClr val="tx2"/>
                </a:solidFill>
              </a:rPr>
              <a:t>not modus ponens</a:t>
            </a:r>
            <a:endParaRPr lang="en-GB" sz="2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1345CA6F-8B88-467F-9C6E-05BF7CD3C2C1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Invalid Argument (continued)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63638"/>
            <a:ext cx="9144000" cy="1228725"/>
          </a:xfrm>
        </p:spPr>
        <p:txBody>
          <a:bodyPr/>
          <a:lstStyle/>
          <a:p>
            <a:pPr eaLnBrk="1" hangingPunct="1"/>
            <a:r>
              <a:rPr lang="en-GB" smtClean="0"/>
              <a:t>Truth table shows that this is not a tautology:</a:t>
            </a:r>
          </a:p>
        </p:txBody>
      </p:sp>
      <p:graphicFrame>
        <p:nvGraphicFramePr>
          <p:cNvPr id="214020" name="Group 4"/>
          <p:cNvGraphicFramePr>
            <a:graphicFrameLocks noGrp="1"/>
          </p:cNvGraphicFramePr>
          <p:nvPr>
            <p:ph sz="half" idx="2"/>
          </p:nvPr>
        </p:nvGraphicFramePr>
        <p:xfrm>
          <a:off x="461963" y="2084388"/>
          <a:ext cx="8224837" cy="4300539"/>
        </p:xfrm>
        <a:graphic>
          <a:graphicData uri="http://schemas.openxmlformats.org/drawingml/2006/table">
            <a:tbl>
              <a:tblPr/>
              <a:tblGrid>
                <a:gridCol w="663575"/>
                <a:gridCol w="663575"/>
                <a:gridCol w="1587500"/>
                <a:gridCol w="2171700"/>
                <a:gridCol w="3138487"/>
              </a:tblGrid>
              <a:tr h="1066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((p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0EC96FAC-F637-4DBB-9A80-8FE88CB91137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0"/>
            <a:ext cx="8229600" cy="855663"/>
          </a:xfrm>
        </p:spPr>
        <p:txBody>
          <a:bodyPr/>
          <a:lstStyle/>
          <a:p>
            <a:pPr eaLnBrk="1" hangingPunct="1"/>
            <a:r>
              <a:rPr lang="en-GB" smtClean="0"/>
              <a:t>Rule of Inference: </a:t>
            </a:r>
            <a:r>
              <a:rPr lang="en-GB" sz="4000" smtClean="0"/>
              <a:t>Indirect Method</a:t>
            </a:r>
            <a:endParaRPr lang="en-US" sz="4000" smtClean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752600"/>
            <a:ext cx="8759825" cy="4373563"/>
          </a:xfrm>
        </p:spPr>
        <p:txBody>
          <a:bodyPr/>
          <a:lstStyle/>
          <a:p>
            <a:pPr eaLnBrk="1" hangingPunct="1"/>
            <a:r>
              <a:rPr lang="en-GB" dirty="0" smtClean="0"/>
              <a:t>Another method of proof  is to use the tautology:</a:t>
            </a:r>
            <a:br>
              <a:rPr lang="en-GB" dirty="0" smtClean="0"/>
            </a:br>
            <a:r>
              <a:rPr lang="en-GB" dirty="0" smtClean="0"/>
              <a:t>		(p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q) </a:t>
            </a:r>
            <a:r>
              <a:rPr lang="en-GB" dirty="0" smtClean="0">
                <a:sym typeface="Symbol" pitchFamily="18" charset="2"/>
              </a:rPr>
              <a:t></a:t>
            </a:r>
            <a:r>
              <a:rPr lang="en-GB" dirty="0" smtClean="0"/>
              <a:t> (~q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~p)</a:t>
            </a:r>
            <a:br>
              <a:rPr lang="en-GB" dirty="0" smtClean="0"/>
            </a:br>
            <a:endParaRPr lang="en-US" sz="2800" dirty="0" smtClean="0"/>
          </a:p>
          <a:p>
            <a:pPr eaLnBrk="1" hangingPunct="1"/>
            <a:r>
              <a:rPr lang="en-GB" dirty="0" smtClean="0"/>
              <a:t>The form of the proof is (modus ponens):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en-GB" dirty="0" smtClean="0"/>
              <a:t>~q</a:t>
            </a: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dirty="0" smtClean="0"/>
              <a:t>				</a:t>
            </a:r>
            <a:r>
              <a:rPr lang="en-GB" u="sng" dirty="0" smtClean="0"/>
              <a:t>~q </a:t>
            </a:r>
            <a:r>
              <a:rPr lang="en-GB" u="sng" dirty="0" smtClean="0">
                <a:sym typeface="Symbol" pitchFamily="18" charset="2"/>
              </a:rPr>
              <a:t></a:t>
            </a:r>
            <a:r>
              <a:rPr lang="en-GB" u="sng" dirty="0" smtClean="0"/>
              <a:t> ~p</a:t>
            </a:r>
            <a:r>
              <a:rPr lang="en-GB" dirty="0" smtClean="0">
                <a:sym typeface="Symbol" pitchFamily="18" charset="2"/>
              </a:rPr>
              <a:t/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			~</a:t>
            </a:r>
            <a:r>
              <a:rPr lang="en-GB" dirty="0" smtClean="0"/>
              <a:t>p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4AB379CE-2655-4AD4-AF7B-32787185AE20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Indirect Method Example</a:t>
            </a:r>
            <a:endParaRPr lang="en-GB" sz="4000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p: My e-mail address is available on a web site</a:t>
            </a:r>
          </a:p>
          <a:p>
            <a:pPr eaLnBrk="1" hangingPunct="1"/>
            <a:r>
              <a:rPr lang="en-GB" sz="2800" smtClean="0"/>
              <a:t>q: I am getting spam</a:t>
            </a:r>
          </a:p>
          <a:p>
            <a:pPr eaLnBrk="1" hangingPunct="1"/>
            <a:r>
              <a:rPr lang="en-GB" sz="2800" smtClean="0"/>
              <a:t>p </a:t>
            </a:r>
            <a:r>
              <a:rPr lang="en-GB" sz="2800" smtClean="0">
                <a:sym typeface="Symbol" pitchFamily="18" charset="2"/>
              </a:rPr>
              <a:t></a:t>
            </a:r>
            <a:r>
              <a:rPr lang="en-GB" sz="2800" smtClean="0"/>
              <a:t> q: If my e-mail address is available on a web site, then I am getting spam</a:t>
            </a:r>
          </a:p>
          <a:p>
            <a:pPr eaLnBrk="1" hangingPunct="1"/>
            <a:r>
              <a:rPr lang="en-GB" sz="2800" smtClean="0"/>
              <a:t>~q </a:t>
            </a:r>
            <a:r>
              <a:rPr lang="en-GB" sz="2800" smtClean="0">
                <a:sym typeface="Symbol" pitchFamily="18" charset="2"/>
              </a:rPr>
              <a:t></a:t>
            </a:r>
            <a:r>
              <a:rPr lang="en-GB" sz="2800" smtClean="0"/>
              <a:t> ~p: If I am not getting spam, then my e-mail address must not be available on a web site</a:t>
            </a:r>
          </a:p>
          <a:p>
            <a:pPr eaLnBrk="1" hangingPunct="1"/>
            <a:r>
              <a:rPr lang="en-GB" sz="2800" smtClean="0">
                <a:sym typeface="Symbol" pitchFamily="18" charset="2"/>
              </a:rPr>
              <a:t>This proof says that if I am not getting spam, then my e-mail address is not on a web 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B50817C1-B80A-4001-9947-E49177C5D05B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Another Indirect Method Example</a:t>
            </a:r>
            <a:endParaRPr lang="en-GB" sz="3600" smtClean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600200"/>
            <a:ext cx="841692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Prove that if the square of an integer is odd, then the integer is odd too.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p: n</a:t>
            </a:r>
            <a:r>
              <a:rPr lang="en-GB" baseline="30000" smtClean="0"/>
              <a:t>2</a:t>
            </a:r>
            <a:r>
              <a:rPr lang="en-GB" smtClean="0"/>
              <a:t> is odd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q: n is odd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~q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~p: If n is even, then n</a:t>
            </a:r>
            <a:r>
              <a:rPr lang="en-GB" baseline="30000" smtClean="0"/>
              <a:t>2</a:t>
            </a:r>
            <a:r>
              <a:rPr lang="en-GB" smtClean="0"/>
              <a:t> is even.</a:t>
            </a:r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If n is even, then there exists an integer m for which n = 2</a:t>
            </a:r>
            <a:r>
              <a:rPr lang="en-US" smtClean="0">
                <a:cs typeface="Arial" charset="0"/>
              </a:rPr>
              <a:t>×m.  n</a:t>
            </a:r>
            <a:r>
              <a:rPr lang="en-US" baseline="30000" smtClean="0">
                <a:cs typeface="Arial" charset="0"/>
              </a:rPr>
              <a:t>2</a:t>
            </a:r>
            <a:r>
              <a:rPr lang="en-US" smtClean="0">
                <a:cs typeface="Arial" charset="0"/>
              </a:rPr>
              <a:t> therefore would equal (2×m)</a:t>
            </a:r>
            <a:r>
              <a:rPr lang="en-US" baseline="30000" smtClean="0">
                <a:cs typeface="Arial" charset="0"/>
              </a:rPr>
              <a:t>2</a:t>
            </a:r>
            <a:r>
              <a:rPr lang="en-US" smtClean="0">
                <a:cs typeface="Arial" charset="0"/>
              </a:rPr>
              <a:t> = 4×m</a:t>
            </a:r>
            <a:r>
              <a:rPr lang="en-US" baseline="30000" smtClean="0">
                <a:cs typeface="Arial" charset="0"/>
              </a:rPr>
              <a:t>2</a:t>
            </a:r>
            <a:r>
              <a:rPr lang="en-US" smtClean="0">
                <a:cs typeface="Arial" charset="0"/>
              </a:rPr>
              <a:t> which must be even.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4755073A-0E95-430B-9138-3B700065921D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Rosen </a:t>
            </a:r>
            <a:r>
              <a:rPr lang="en-US" sz="2400" dirty="0" smtClean="0"/>
              <a:t>- Section </a:t>
            </a:r>
            <a:r>
              <a:rPr lang="en-US" sz="2400" dirty="0" smtClean="0"/>
              <a:t>1.7, 1.8 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Nature of Proofs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Components of a Proof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Rule of Inference and Tautology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Proving equivalences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modus ponens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Indirect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Proof by Contradiction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C7E29E55-9562-4CAC-9A3D-A3ED3FC0ADDA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Rule of Inference:modus tollens</a:t>
            </a:r>
            <a:endParaRPr lang="en-US" sz="4000" smtClean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267200"/>
          </a:xfrm>
        </p:spPr>
        <p:txBody>
          <a:bodyPr/>
          <a:lstStyle/>
          <a:p>
            <a:pPr eaLnBrk="1" hangingPunct="1"/>
            <a:r>
              <a:rPr lang="en-GB" dirty="0" smtClean="0"/>
              <a:t>Another method of proof  is to use the tautology (p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q)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dirty="0" smtClean="0"/>
              <a:t> (~q)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(~p)</a:t>
            </a:r>
            <a:endParaRPr lang="en-US" dirty="0" smtClean="0"/>
          </a:p>
          <a:p>
            <a:pPr eaLnBrk="1" hangingPunct="1"/>
            <a:r>
              <a:rPr lang="en-US" dirty="0" smtClean="0"/>
              <a:t>The f</a:t>
            </a:r>
            <a:r>
              <a:rPr lang="en-GB" dirty="0" err="1" smtClean="0"/>
              <a:t>orm</a:t>
            </a:r>
            <a:r>
              <a:rPr lang="en-GB" dirty="0" smtClean="0"/>
              <a:t> of the proof is: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GB" dirty="0" smtClean="0"/>
              <a:t>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q</a:t>
            </a: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dirty="0" smtClean="0"/>
              <a:t>			</a:t>
            </a:r>
            <a:r>
              <a:rPr lang="en-GB" u="sng" dirty="0" smtClean="0"/>
              <a:t>~q	</a:t>
            </a:r>
            <a:r>
              <a:rPr lang="en-GB" dirty="0" smtClean="0">
                <a:sym typeface="Symbol" pitchFamily="18" charset="2"/>
              </a:rPr>
              <a:t/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	   	</a:t>
            </a:r>
            <a:r>
              <a:rPr lang="en-GB" dirty="0" smtClean="0"/>
              <a:t>~p</a:t>
            </a:r>
          </a:p>
          <a:p>
            <a:pPr eaLnBrk="1" hangingPunct="1"/>
            <a:r>
              <a:rPr lang="en-GB" sz="2800" dirty="0" smtClean="0"/>
              <a:t>Also known as </a:t>
            </a:r>
            <a:r>
              <a:rPr lang="en-GB" sz="2800" dirty="0" smtClean="0">
                <a:solidFill>
                  <a:srgbClr val="FFC000"/>
                </a:solidFill>
              </a:rPr>
              <a:t>proof by contradiction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36337731-F080-49E5-9A8B-83FCC7FC5845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Proof by Contradiction (cont)</a:t>
            </a:r>
          </a:p>
        </p:txBody>
      </p:sp>
      <p:graphicFrame>
        <p:nvGraphicFramePr>
          <p:cNvPr id="219139" name="Group 3"/>
          <p:cNvGraphicFramePr>
            <a:graphicFrameLocks noGrp="1"/>
          </p:cNvGraphicFramePr>
          <p:nvPr>
            <p:ph idx="1"/>
          </p:nvPr>
        </p:nvGraphicFramePr>
        <p:xfrm>
          <a:off x="269875" y="1600200"/>
          <a:ext cx="8604250" cy="4565652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1277938"/>
                <a:gridCol w="657225"/>
                <a:gridCol w="1908175"/>
                <a:gridCol w="657225"/>
                <a:gridCol w="3036887"/>
              </a:tblGrid>
              <a:tr h="9448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~q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~q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~p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(~q)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(~p)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7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38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7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7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4CAE7F94-6478-4DDA-9217-72D0AF233C78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Proof by Contradiction (cont)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best application for this is where you cannot possibly go through a large (potentially infinite) number of cases to prove that every one is true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F277253D-F406-486F-9EEC-C5B8EC432A11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Nature of Proofs</a:t>
            </a:r>
          </a:p>
          <a:p>
            <a:pPr eaLnBrk="1" hangingPunct="1"/>
            <a:r>
              <a:rPr lang="en-US" smtClean="0"/>
              <a:t>Components of a Proof</a:t>
            </a:r>
          </a:p>
          <a:p>
            <a:pPr eaLnBrk="1" hangingPunct="1"/>
            <a:r>
              <a:rPr lang="en-US" smtClean="0"/>
              <a:t>Rule of Inference and Tautology</a:t>
            </a:r>
          </a:p>
          <a:p>
            <a:pPr eaLnBrk="1" hangingPunct="1"/>
            <a:r>
              <a:rPr lang="en-US" smtClean="0"/>
              <a:t>Proving equivalences</a:t>
            </a:r>
          </a:p>
          <a:p>
            <a:pPr eaLnBrk="1" hangingPunct="1"/>
            <a:r>
              <a:rPr lang="en-US" smtClean="0"/>
              <a:t>modus ponens</a:t>
            </a:r>
          </a:p>
          <a:p>
            <a:pPr eaLnBrk="1" hangingPunct="1"/>
            <a:r>
              <a:rPr lang="en-US" smtClean="0"/>
              <a:t>Indirect Method</a:t>
            </a:r>
          </a:p>
          <a:p>
            <a:pPr eaLnBrk="1" hangingPunct="1"/>
            <a:r>
              <a:rPr lang="en-US" smtClean="0"/>
              <a:t>Proof by Contradiction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2140406C-9992-4A44-B0AA-09DCF2D7B159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Past Experience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GB" smtClean="0"/>
              <a:t>Until now we’ve used the following methods to write proofs:</a:t>
            </a:r>
            <a:endParaRPr lang="en-US" smtClean="0"/>
          </a:p>
          <a:p>
            <a:pPr lvl="1" eaLnBrk="1" hangingPunct="1"/>
            <a:r>
              <a:rPr lang="en-GB" sz="3200" smtClean="0"/>
              <a:t>Direct proofs with generic elements, definitions, and given facts</a:t>
            </a:r>
            <a:endParaRPr lang="en-US" sz="3200" smtClean="0"/>
          </a:p>
          <a:p>
            <a:pPr lvl="1" eaLnBrk="1" hangingPunct="1"/>
            <a:r>
              <a:rPr lang="en-GB" sz="3200" smtClean="0"/>
              <a:t>Proof by enumeration of cases such as when we used truth tables</a:t>
            </a: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86B554E3-8BE6-4E1A-ABCF-C3486DEF4EE8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General Outline of a Proof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i="1" dirty="0" smtClean="0"/>
              <a:t>p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</a:t>
            </a:r>
            <a:r>
              <a:rPr lang="en-GB" i="1" dirty="0" smtClean="0"/>
              <a:t>q</a:t>
            </a:r>
            <a:r>
              <a:rPr lang="en-GB" dirty="0" smtClean="0"/>
              <a:t> denotes "</a:t>
            </a:r>
            <a:r>
              <a:rPr lang="en-GB" i="1" dirty="0" smtClean="0"/>
              <a:t>q</a:t>
            </a:r>
            <a:r>
              <a:rPr lang="en-GB" dirty="0" smtClean="0"/>
              <a:t> logically follows from </a:t>
            </a:r>
            <a:r>
              <a:rPr lang="en-GB" i="1" dirty="0" smtClean="0"/>
              <a:t>p</a:t>
            </a:r>
            <a:r>
              <a:rPr lang="en-GB" dirty="0" smtClean="0"/>
              <a:t>“</a:t>
            </a:r>
            <a:endParaRPr lang="en-US" sz="2800" dirty="0" smtClean="0"/>
          </a:p>
          <a:p>
            <a:pPr eaLnBrk="1" hangingPunct="1"/>
            <a:r>
              <a:rPr lang="en-GB" dirty="0" smtClean="0"/>
              <a:t>Implication may take the form (</a:t>
            </a:r>
            <a:r>
              <a:rPr lang="en-GB" i="1" dirty="0" smtClean="0"/>
              <a:t>p</a:t>
            </a:r>
            <a:r>
              <a:rPr lang="en-GB" i="1" baseline="-25000" dirty="0" smtClean="0"/>
              <a:t>1</a:t>
            </a:r>
            <a:r>
              <a:rPr lang="en-GB" i="1" dirty="0" smtClean="0"/>
              <a:t>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i="1" dirty="0" smtClean="0"/>
              <a:t> p</a:t>
            </a:r>
            <a:r>
              <a:rPr lang="en-GB" i="1" baseline="-25000" dirty="0" smtClean="0"/>
              <a:t>2</a:t>
            </a:r>
            <a:r>
              <a:rPr lang="en-GB" i="1" dirty="0" smtClean="0"/>
              <a:t>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i="1" dirty="0" smtClean="0"/>
              <a:t> p</a:t>
            </a:r>
            <a:r>
              <a:rPr lang="en-GB" i="1" baseline="-25000" dirty="0" smtClean="0"/>
              <a:t>3</a:t>
            </a:r>
            <a:r>
              <a:rPr lang="en-GB" i="1" dirty="0" smtClean="0"/>
              <a:t>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i="1" dirty="0" smtClean="0"/>
              <a:t> … </a:t>
            </a:r>
            <a:r>
              <a:rPr lang="en-GB" dirty="0" smtClean="0">
                <a:sym typeface="Symbol" pitchFamily="18" charset="2"/>
              </a:rPr>
              <a:t></a:t>
            </a:r>
            <a:r>
              <a:rPr lang="en-GB" i="1" dirty="0" smtClean="0"/>
              <a:t>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n</a:t>
            </a:r>
            <a:r>
              <a:rPr lang="en-GB" dirty="0" smtClean="0"/>
              <a:t>)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</a:t>
            </a:r>
            <a:r>
              <a:rPr lang="en-GB" i="1" dirty="0" smtClean="0"/>
              <a:t>q</a:t>
            </a:r>
            <a:endParaRPr lang="en-US" sz="2800" dirty="0" smtClean="0"/>
          </a:p>
          <a:p>
            <a:pPr eaLnBrk="1" hangingPunct="1"/>
            <a:r>
              <a:rPr lang="en-GB" dirty="0" smtClean="0"/>
              <a:t>q logically follows from </a:t>
            </a:r>
            <a:r>
              <a:rPr lang="en-GB" i="1" dirty="0" smtClean="0"/>
              <a:t>p</a:t>
            </a:r>
            <a:r>
              <a:rPr lang="en-GB" i="1" baseline="-25000" dirty="0" smtClean="0"/>
              <a:t>1</a:t>
            </a:r>
            <a:r>
              <a:rPr lang="en-GB" dirty="0" smtClean="0"/>
              <a:t>,</a:t>
            </a:r>
            <a:r>
              <a:rPr lang="en-GB" i="1" dirty="0" smtClean="0"/>
              <a:t> p</a:t>
            </a:r>
            <a:r>
              <a:rPr lang="en-GB" i="1" baseline="-25000" dirty="0" smtClean="0"/>
              <a:t>2</a:t>
            </a:r>
            <a:r>
              <a:rPr lang="en-GB" dirty="0" smtClean="0"/>
              <a:t>,</a:t>
            </a:r>
            <a:r>
              <a:rPr lang="en-GB" i="1" dirty="0" smtClean="0"/>
              <a:t> p</a:t>
            </a:r>
            <a:r>
              <a:rPr lang="en-GB" i="1" baseline="-25000" dirty="0" smtClean="0"/>
              <a:t>3</a:t>
            </a:r>
            <a:r>
              <a:rPr lang="en-GB" dirty="0" smtClean="0"/>
              <a:t>,</a:t>
            </a:r>
            <a:r>
              <a:rPr lang="en-GB" i="1" dirty="0" smtClean="0"/>
              <a:t> …</a:t>
            </a:r>
            <a:r>
              <a:rPr lang="en-GB" dirty="0" smtClean="0"/>
              <a:t>,</a:t>
            </a:r>
            <a:r>
              <a:rPr lang="en-GB" i="1" dirty="0" smtClean="0"/>
              <a:t>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n</a:t>
            </a:r>
            <a:r>
              <a:rPr lang="en-GB" dirty="0" smtClean="0"/>
              <a:t>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DF5903A1-AFD6-4245-B575-2633D46375FA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General Outline (cont)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The process is generally written as: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		</a:t>
            </a:r>
            <a:r>
              <a:rPr lang="en-GB" i="1" smtClean="0"/>
              <a:t>		p</a:t>
            </a:r>
            <a:r>
              <a:rPr lang="en-GB" i="1" baseline="-25000" smtClean="0"/>
              <a:t>1</a:t>
            </a:r>
            <a:r>
              <a:rPr lang="en-GB" i="1" smtClean="0"/>
              <a:t/>
            </a:r>
            <a:br>
              <a:rPr lang="en-GB" i="1" smtClean="0"/>
            </a:br>
            <a:r>
              <a:rPr lang="en-GB" i="1" smtClean="0"/>
              <a:t>				p</a:t>
            </a:r>
            <a:r>
              <a:rPr lang="en-GB" i="1" baseline="-25000" smtClean="0"/>
              <a:t>2</a:t>
            </a:r>
            <a:r>
              <a:rPr lang="en-GB" i="1" smtClean="0"/>
              <a:t/>
            </a:r>
            <a:br>
              <a:rPr lang="en-GB" i="1" smtClean="0"/>
            </a:br>
            <a:r>
              <a:rPr lang="en-GB" i="1" smtClean="0"/>
              <a:t>				p</a:t>
            </a:r>
            <a:r>
              <a:rPr lang="en-GB" i="1" baseline="-25000" smtClean="0"/>
              <a:t>3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				:</a:t>
            </a:r>
            <a:br>
              <a:rPr lang="en-GB" smtClean="0"/>
            </a:br>
            <a:r>
              <a:rPr lang="en-GB" smtClean="0"/>
              <a:t>				:</a:t>
            </a:r>
            <a:r>
              <a:rPr lang="en-GB" i="1" smtClean="0"/>
              <a:t/>
            </a:r>
            <a:br>
              <a:rPr lang="en-GB" i="1" smtClean="0"/>
            </a:br>
            <a:r>
              <a:rPr lang="en-GB" i="1" smtClean="0"/>
              <a:t>				p</a:t>
            </a:r>
            <a:r>
              <a:rPr lang="en-GB" i="1" baseline="-25000" smtClean="0"/>
              <a:t>n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		  </a:t>
            </a:r>
            <a:r>
              <a:rPr lang="en-GB" smtClean="0">
                <a:sym typeface="Symbol" pitchFamily="18" charset="2"/>
              </a:rPr>
              <a:t>	</a:t>
            </a:r>
            <a:r>
              <a:rPr lang="en-GB" smtClean="0"/>
              <a:t>q</a:t>
            </a:r>
            <a:endParaRPr lang="en-GB" sz="2800" smtClean="0"/>
          </a:p>
        </p:txBody>
      </p:sp>
      <p:sp>
        <p:nvSpPr>
          <p:cNvPr id="7175" name="Line 4"/>
          <p:cNvSpPr>
            <a:spLocks noChangeShapeType="1"/>
          </p:cNvSpPr>
          <p:nvPr/>
        </p:nvSpPr>
        <p:spPr bwMode="auto">
          <a:xfrm>
            <a:off x="3657600" y="5181600"/>
            <a:ext cx="146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CB91B5A7-C9AE-4111-B05B-AA22FE0BC27E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Components of a Proof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The </a:t>
            </a:r>
            <a:r>
              <a:rPr lang="en-GB" i="1" smtClean="0"/>
              <a:t>p</a:t>
            </a:r>
            <a:r>
              <a:rPr lang="en-GB" i="1" baseline="-25000" smtClean="0"/>
              <a:t>i</a:t>
            </a:r>
            <a:r>
              <a:rPr lang="en-GB" smtClean="0"/>
              <a:t>'s are called </a:t>
            </a:r>
            <a:r>
              <a:rPr lang="en-GB" i="1" smtClean="0">
                <a:solidFill>
                  <a:schemeClr val="tx2"/>
                </a:solidFill>
              </a:rPr>
              <a:t>hypotheses</a:t>
            </a:r>
            <a:r>
              <a:rPr lang="en-GB" smtClean="0"/>
              <a:t> or </a:t>
            </a:r>
            <a:r>
              <a:rPr lang="en-GB" i="1" smtClean="0">
                <a:solidFill>
                  <a:schemeClr val="tx2"/>
                </a:solidFill>
              </a:rPr>
              <a:t>premises</a:t>
            </a:r>
            <a:endParaRPr lang="en-US" sz="2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i="1" smtClean="0"/>
              <a:t>q</a:t>
            </a:r>
            <a:r>
              <a:rPr lang="en-GB" smtClean="0"/>
              <a:t> is called the </a:t>
            </a:r>
            <a:r>
              <a:rPr lang="en-GB" i="1" smtClean="0">
                <a:solidFill>
                  <a:schemeClr val="tx2"/>
                </a:solidFill>
              </a:rPr>
              <a:t>conclusion</a:t>
            </a:r>
            <a:endParaRPr lang="en-US" sz="2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Proof shows that if all of the </a:t>
            </a:r>
            <a:r>
              <a:rPr lang="en-GB" i="1" smtClean="0"/>
              <a:t>p</a:t>
            </a:r>
            <a:r>
              <a:rPr lang="en-GB" i="1" baseline="-25000" smtClean="0"/>
              <a:t>i</a:t>
            </a:r>
            <a:r>
              <a:rPr lang="en-GB" smtClean="0"/>
              <a:t>'s are true, then </a:t>
            </a:r>
            <a:r>
              <a:rPr lang="en-GB" i="1" smtClean="0"/>
              <a:t>q</a:t>
            </a:r>
            <a:r>
              <a:rPr lang="en-GB" smtClean="0"/>
              <a:t> has to be true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If result is a tautology, then the implication </a:t>
            </a:r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q</a:t>
            </a:r>
            <a:r>
              <a:rPr lang="en-GB" smtClean="0"/>
              <a:t> represents a universally correct method of reasoning and is called a </a:t>
            </a:r>
            <a:r>
              <a:rPr lang="en-GB" i="1" smtClean="0">
                <a:solidFill>
                  <a:schemeClr val="tx2"/>
                </a:solidFill>
              </a:rPr>
              <a:t>rule of inference</a:t>
            </a:r>
            <a:endParaRPr lang="en-US" sz="2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D01A82FD-D329-442E-9664-C665D60FE1FA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62963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Example of a Tautology based Proof</a:t>
            </a:r>
            <a:endParaRPr lang="en-US" sz="4000" smtClean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39838"/>
            <a:ext cx="9144000" cy="5108575"/>
          </a:xfrm>
        </p:spPr>
        <p:txBody>
          <a:bodyPr/>
          <a:lstStyle/>
          <a:p>
            <a:pPr eaLnBrk="1" hangingPunct="1"/>
            <a:r>
              <a:rPr lang="en-GB" smtClean="0"/>
              <a:t>If p implies q and q implies r, then p implies r</a:t>
            </a:r>
          </a:p>
          <a:p>
            <a:pPr eaLnBrk="1" hangingPunct="1">
              <a:buFontTx/>
              <a:buNone/>
            </a:pPr>
            <a:r>
              <a:rPr lang="en-GB" smtClean="0"/>
              <a:t>				p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q</a:t>
            </a:r>
            <a:br>
              <a:rPr lang="en-GB" smtClean="0"/>
            </a:br>
            <a:r>
              <a:rPr lang="en-GB" smtClean="0"/>
              <a:t>			q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r</a:t>
            </a:r>
            <a:br>
              <a:rPr lang="en-GB" smtClean="0"/>
            </a:br>
            <a:r>
              <a:rPr lang="en-GB" smtClean="0"/>
              <a:t>		</a:t>
            </a:r>
            <a:r>
              <a:rPr lang="en-GB" smtClean="0">
                <a:sym typeface="Symbol" pitchFamily="18" charset="2"/>
              </a:rPr>
              <a:t>	</a:t>
            </a:r>
            <a:r>
              <a:rPr lang="en-GB" smtClean="0"/>
              <a:t>p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r</a:t>
            </a:r>
          </a:p>
          <a:p>
            <a:pPr eaLnBrk="1" hangingPunct="1"/>
            <a:r>
              <a:rPr lang="en-GB" smtClean="0"/>
              <a:t>By replacing the bar under q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r with the “</a:t>
            </a:r>
            <a:r>
              <a:rPr lang="en-GB" smtClean="0">
                <a:sym typeface="Symbol" pitchFamily="18" charset="2"/>
              </a:rPr>
              <a:t>”, the proof above becomes ((p  q)  (q  r))  (p  r) </a:t>
            </a:r>
          </a:p>
          <a:p>
            <a:pPr eaLnBrk="1" hangingPunct="1"/>
            <a:r>
              <a:rPr lang="en-GB" smtClean="0"/>
              <a:t>The next slide shows that this is a tautology and therefore is universally valid.</a:t>
            </a:r>
            <a:endParaRPr lang="en-US" smtClean="0"/>
          </a:p>
        </p:txBody>
      </p:sp>
      <p:sp>
        <p:nvSpPr>
          <p:cNvPr id="9223" name="Line 4"/>
          <p:cNvSpPr>
            <a:spLocks noChangeShapeType="1"/>
          </p:cNvSpPr>
          <p:nvPr/>
        </p:nvSpPr>
        <p:spPr bwMode="auto">
          <a:xfrm flipH="1">
            <a:off x="2667000" y="2895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305B6D35-A87B-4D80-984E-E7E74C7242A3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971550"/>
          </a:xfrm>
        </p:spPr>
        <p:txBody>
          <a:bodyPr/>
          <a:lstStyle/>
          <a:p>
            <a:pPr eaLnBrk="1" hangingPunct="1"/>
            <a:r>
              <a:rPr lang="en-GB" smtClean="0"/>
              <a:t>Tautology Example (cont)</a:t>
            </a:r>
            <a:endParaRPr lang="en-GB" sz="4000" smtClean="0"/>
          </a:p>
        </p:txBody>
      </p:sp>
      <p:graphicFrame>
        <p:nvGraphicFramePr>
          <p:cNvPr id="207975" name="Group 103"/>
          <p:cNvGraphicFramePr>
            <a:graphicFrameLocks noGrp="1"/>
          </p:cNvGraphicFramePr>
          <p:nvPr>
            <p:ph idx="1"/>
          </p:nvPr>
        </p:nvGraphicFramePr>
        <p:xfrm>
          <a:off x="228600" y="1828800"/>
          <a:ext cx="8915400" cy="4480128"/>
        </p:xfrm>
        <a:graphic>
          <a:graphicData uri="http://schemas.openxmlformats.org/drawingml/2006/table">
            <a:tbl>
              <a:tblPr/>
              <a:tblGrid>
                <a:gridCol w="455613"/>
                <a:gridCol w="452437"/>
                <a:gridCol w="455613"/>
                <a:gridCol w="958850"/>
                <a:gridCol w="923925"/>
                <a:gridCol w="1809750"/>
                <a:gridCol w="923925"/>
                <a:gridCol w="2935287"/>
              </a:tblGrid>
              <a:tr h="8228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(q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((p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(q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r)) </a:t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 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10 - </a:t>
            </a:r>
            <a:fld id="{89746DE1-CEFF-40EF-9252-FD37D64D686A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Equivalences</a:t>
            </a:r>
            <a:endParaRPr lang="en-US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Some mathematical theorems are equivalences, i.e., </a:t>
            </a:r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</a:t>
            </a:r>
            <a:r>
              <a:rPr lang="en-GB" smtClean="0"/>
              <a:t> </a:t>
            </a:r>
            <a:r>
              <a:rPr lang="en-GB" i="1" smtClean="0"/>
              <a:t>q</a:t>
            </a:r>
            <a:r>
              <a:rPr lang="en-GB" smtClean="0"/>
              <a:t>.</a:t>
            </a:r>
          </a:p>
          <a:p>
            <a:pPr lvl="1" eaLnBrk="1" hangingPunct="1"/>
            <a:r>
              <a:rPr lang="en-GB" sz="2400" smtClean="0"/>
              <a:t>If and only if</a:t>
            </a:r>
          </a:p>
          <a:p>
            <a:pPr lvl="1" eaLnBrk="1" hangingPunct="1"/>
            <a:r>
              <a:rPr lang="en-GB" sz="2400" smtClean="0"/>
              <a:t>Necessary and sufficient</a:t>
            </a:r>
            <a:endParaRPr lang="en-US" sz="2400" smtClean="0"/>
          </a:p>
          <a:p>
            <a:pPr eaLnBrk="1" hangingPunct="1"/>
            <a:r>
              <a:rPr lang="en-GB" smtClean="0"/>
              <a:t>The proof of such a theorem requires two proofs:</a:t>
            </a:r>
          </a:p>
          <a:p>
            <a:pPr lvl="1" eaLnBrk="1" hangingPunct="1"/>
            <a:r>
              <a:rPr lang="en-GB" smtClean="0"/>
              <a:t>Must prove  </a:t>
            </a:r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q,</a:t>
            </a:r>
            <a:r>
              <a:rPr lang="en-GB" smtClean="0"/>
              <a:t> and </a:t>
            </a:r>
          </a:p>
          <a:p>
            <a:pPr lvl="1" eaLnBrk="1" hangingPunct="1"/>
            <a:r>
              <a:rPr lang="en-GB" smtClean="0"/>
              <a:t>Must prove </a:t>
            </a:r>
            <a:r>
              <a:rPr lang="en-GB" i="1" smtClean="0"/>
              <a:t>q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p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2406</TotalTime>
  <Words>1172</Words>
  <Application>Microsoft Office PowerPoint</Application>
  <PresentationFormat>On-screen Show (4:3)</PresentationFormat>
  <Paragraphs>331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Fireball</vt:lpstr>
      <vt:lpstr>Lecture 10 Methods of Proof</vt:lpstr>
      <vt:lpstr>Lecture Introduction</vt:lpstr>
      <vt:lpstr>Past Experience</vt:lpstr>
      <vt:lpstr>General Outline of a Proof</vt:lpstr>
      <vt:lpstr>General Outline (cont)</vt:lpstr>
      <vt:lpstr>Components of a Proof</vt:lpstr>
      <vt:lpstr>Example of a Tautology based Proof</vt:lpstr>
      <vt:lpstr>Tautology Example (cont)</vt:lpstr>
      <vt:lpstr>Equivalences</vt:lpstr>
      <vt:lpstr>Rule of Inference: modus ponens   </vt:lpstr>
      <vt:lpstr>Show modus ponens = Rule of Inference</vt:lpstr>
      <vt:lpstr>Summary of Arguments</vt:lpstr>
      <vt:lpstr>Summary of Arguments (cont)</vt:lpstr>
      <vt:lpstr>Invalid Conclusions from Invalid Premises</vt:lpstr>
      <vt:lpstr>Invalid Conclusion from Wrong Form</vt:lpstr>
      <vt:lpstr>Invalid Argument (continued)</vt:lpstr>
      <vt:lpstr>Rule of Inference: Indirect Method</vt:lpstr>
      <vt:lpstr>Indirect Method Example</vt:lpstr>
      <vt:lpstr>Another Indirect Method Example</vt:lpstr>
      <vt:lpstr>Rule of Inference:modus tollens</vt:lpstr>
      <vt:lpstr>Proof by Contradiction (cont)</vt:lpstr>
      <vt:lpstr>Proof by Contradiction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75</cp:revision>
  <cp:lastPrinted>1601-01-01T00:00:00Z</cp:lastPrinted>
  <dcterms:created xsi:type="dcterms:W3CDTF">2003-01-26T23:29:36Z</dcterms:created>
  <dcterms:modified xsi:type="dcterms:W3CDTF">2014-09-25T23:58:16Z</dcterms:modified>
</cp:coreProperties>
</file>